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70" r:id="rId4"/>
    <p:sldId id="259" r:id="rId5"/>
    <p:sldId id="260" r:id="rId6"/>
    <p:sldId id="268" r:id="rId7"/>
    <p:sldId id="269" r:id="rId8"/>
    <p:sldId id="261" r:id="rId9"/>
    <p:sldId id="271" r:id="rId10"/>
    <p:sldId id="272" r:id="rId11"/>
    <p:sldId id="262" r:id="rId12"/>
    <p:sldId id="273" r:id="rId13"/>
    <p:sldId id="274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21C"/>
    <a:srgbClr val="0202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60B7A-8F3D-42CA-B5F2-BE4293D0E3A6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21DEC-0816-4D56-9836-EFC3136211B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0649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9CEC1-1936-4A21-BCD4-502A79F9DB1B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0003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5926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5132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3475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4672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279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33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7837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5961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7101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0130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6061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5727-43E9-4383-990A-4EE9B21BCCB1}" type="datetimeFigureOut">
              <a:rPr lang="sk-SK" smtClean="0"/>
              <a:pPr/>
              <a:t>28. 11. 2012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44199-4BFF-4777-9DCB-60306AF6A61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3884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9512" y="3263212"/>
            <a:ext cx="5400000" cy="0"/>
          </a:xfrm>
          <a:prstGeom prst="line">
            <a:avLst/>
          </a:prstGeom>
          <a:ln w="12700">
            <a:solidFill>
              <a:srgbClr val="0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Public\Pictures\fotobanky\web\best of carbon\panoram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645" r="9984"/>
          <a:stretch/>
        </p:blipFill>
        <p:spPr bwMode="auto">
          <a:xfrm>
            <a:off x="0" y="1559351"/>
            <a:ext cx="9144000" cy="21769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lokTextu 5"/>
          <p:cNvSpPr txBox="1"/>
          <p:nvPr/>
        </p:nvSpPr>
        <p:spPr>
          <a:xfrm>
            <a:off x="294607" y="1484784"/>
            <a:ext cx="8512621" cy="210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lnSpc>
                <a:spcPct val="150000"/>
              </a:lnSpc>
            </a:pPr>
            <a:r>
              <a:rPr lang="cs-CZ" sz="48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cs-CZ" sz="4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Carbon </a:t>
            </a:r>
            <a:r>
              <a:rPr lang="cs-CZ" sz="48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Forum</a:t>
            </a:r>
            <a:endParaRPr lang="cs-CZ" sz="4800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>
              <a:lnSpc>
                <a:spcPct val="150000"/>
              </a:lnSpc>
            </a:pPr>
            <a:r>
              <a:rPr lang="cs-CZ" sz="4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předvečer aukcí</a:t>
            </a:r>
            <a:endParaRPr lang="cs-CZ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757690"/>
            <a:ext cx="9144000" cy="400682"/>
          </a:xfrm>
          <a:prstGeom prst="rect">
            <a:avLst/>
          </a:prstGeom>
          <a:solidFill>
            <a:srgbClr val="0027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704082" y="3773365"/>
            <a:ext cx="3677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mtClean="0">
                <a:solidFill>
                  <a:schemeClr val="bg1"/>
                </a:solidFill>
                <a:latin typeface="Garamond" pitchFamily="18" charset="0"/>
                <a:cs typeface="Times New Roman" pitchFamily="18" charset="0"/>
              </a:rPr>
              <a:t>29. listopadu 2012, Obecní dům, Praha</a:t>
            </a:r>
          </a:p>
        </p:txBody>
      </p:sp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575" y="3530704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  <a:ln w="22225">
            <a:solidFill>
              <a:srgbClr val="0027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31640" y="4581128"/>
            <a:ext cx="647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Garamond" pitchFamily="18" charset="0"/>
              </a:rPr>
              <a:t>Změna legislativy ve III. fázi EU ETS</a:t>
            </a:r>
            <a:endParaRPr lang="cs-CZ" sz="2800" b="1" dirty="0"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74945" y="5440719"/>
            <a:ext cx="4673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Garamond" pitchFamily="18" charset="0"/>
              </a:rPr>
              <a:t>Ondřej Boreš</a:t>
            </a:r>
            <a:endParaRPr lang="cs-CZ" sz="2800" b="1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32656"/>
            <a:ext cx="1512168" cy="98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15616" y="395953"/>
            <a:ext cx="8028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Úkolem scénáře není ukázat, co se </a:t>
            </a:r>
            <a:r>
              <a:rPr lang="cs-CZ" sz="3200" dirty="0" smtClean="0"/>
              <a:t>stane, ale co </a:t>
            </a:r>
            <a:r>
              <a:rPr lang="cs-CZ" sz="3200" dirty="0" smtClean="0"/>
              <a:t>se může stát, pokud učiníme určitá rozhodnutí.</a:t>
            </a:r>
            <a:endParaRPr lang="cs-CZ" sz="3200" b="1" dirty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3011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000"/>
              </a:spcAft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Množství povolenek do aukcí</a:t>
            </a:r>
          </a:p>
          <a:p>
            <a:pPr marL="971550" lvl="1" indent="-514350">
              <a:spcAft>
                <a:spcPts val="1000"/>
              </a:spcAft>
              <a:buFont typeface="+mj-lt"/>
              <a:buAutoNum type="alphaLcParenR"/>
            </a:pPr>
            <a:r>
              <a:rPr lang="cs-CZ" sz="2000" dirty="0" smtClean="0">
                <a:latin typeface="Garamond" pitchFamily="18" charset="0"/>
              </a:rPr>
              <a:t>Nebude pravděpodobně známo ani do konce roku</a:t>
            </a:r>
          </a:p>
          <a:p>
            <a:pPr marL="514350" indent="-514350">
              <a:spcAft>
                <a:spcPts val="1000"/>
              </a:spcAft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Cena povolenky</a:t>
            </a:r>
          </a:p>
          <a:p>
            <a:pPr marL="971550" lvl="1" indent="-514350">
              <a:spcAft>
                <a:spcPts val="1000"/>
              </a:spcAft>
              <a:buFont typeface="+mj-lt"/>
              <a:buAutoNum type="alphaLcParenR"/>
            </a:pPr>
            <a:r>
              <a:rPr lang="cs-CZ" sz="2000" dirty="0" smtClean="0">
                <a:latin typeface="Garamond" pitchFamily="18" charset="0"/>
              </a:rPr>
              <a:t>Ekonomické a politické faktory</a:t>
            </a:r>
          </a:p>
          <a:p>
            <a:pPr marL="971550" lvl="1" indent="-514350">
              <a:spcAft>
                <a:spcPts val="1000"/>
              </a:spcAft>
              <a:buFont typeface="+mj-lt"/>
              <a:buAutoNum type="alphaLcParenR"/>
            </a:pPr>
            <a:r>
              <a:rPr lang="cs-CZ" sz="2000" dirty="0" smtClean="0">
                <a:latin typeface="Garamond" pitchFamily="18" charset="0"/>
              </a:rPr>
              <a:t>Při katastrofickém scénáři pokles na 2-3 EUR</a:t>
            </a:r>
          </a:p>
          <a:p>
            <a:pPr marL="971550" lvl="1" indent="-514350">
              <a:spcAft>
                <a:spcPts val="1000"/>
              </a:spcAft>
              <a:buFont typeface="+mj-lt"/>
              <a:buAutoNum type="alphaLcParenR"/>
            </a:pPr>
            <a:r>
              <a:rPr lang="cs-CZ" sz="2000" dirty="0" smtClean="0">
                <a:latin typeface="Garamond" pitchFamily="18" charset="0"/>
              </a:rPr>
              <a:t>V pozitivním scénáři nárůst z 11 EUR v roce 2013 na 20 EUR ke konci období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395953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Množství povolenek prodávaných v ČR v aukci</a:t>
            </a:r>
            <a:endParaRPr lang="cs-CZ" sz="3200" b="1" dirty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Množství povolenek, které bude prodávat v ČR v aukci, je i v případě </a:t>
            </a:r>
            <a:r>
              <a:rPr lang="cs-CZ" sz="2400" dirty="0" err="1" smtClean="0">
                <a:latin typeface="Garamond" pitchFamily="18" charset="0"/>
              </a:rPr>
              <a:t>backloadingu</a:t>
            </a:r>
            <a:r>
              <a:rPr lang="cs-CZ" sz="2400" dirty="0" smtClean="0">
                <a:latin typeface="Garamond" pitchFamily="18" charset="0"/>
              </a:rPr>
              <a:t> stejné jako bez něj, pouze jinak rozložené v </a:t>
            </a:r>
            <a:r>
              <a:rPr lang="cs-CZ" sz="2400" dirty="0" smtClean="0">
                <a:latin typeface="Garamond" pitchFamily="18" charset="0"/>
              </a:rPr>
              <a:t>čase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400" dirty="0" smtClean="0">
                <a:latin typeface="Garamond" pitchFamily="18" charset="0"/>
              </a:rPr>
              <a:t>Pro co nejvyšší příjmy je nejvhodnější prodávat co nejvíce při vyšší ceně… bude tato cena nejvyšší v roce 2013?</a:t>
            </a:r>
            <a:endParaRPr lang="cs-CZ" sz="2400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56" y="3573015"/>
          <a:ext cx="7992895" cy="2304257"/>
        </p:xfrm>
        <a:graphic>
          <a:graphicData uri="http://schemas.openxmlformats.org/drawingml/2006/table">
            <a:tbl>
              <a:tblPr/>
              <a:tblGrid>
                <a:gridCol w="3418719"/>
                <a:gridCol w="571772"/>
                <a:gridCol w="571772"/>
                <a:gridCol w="571772"/>
                <a:gridCol w="571772"/>
                <a:gridCol w="571772"/>
                <a:gridCol w="571772"/>
                <a:gridCol w="571772"/>
                <a:gridCol w="571772"/>
              </a:tblGrid>
              <a:tr h="265876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EUA</a:t>
                      </a:r>
                    </a:p>
                  </a:txBody>
                  <a:tcPr marL="6814" marR="6814" marT="6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2 013</a:t>
                      </a:r>
                    </a:p>
                  </a:txBody>
                  <a:tcPr marL="6814" marR="6814" marT="6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2 014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2 015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2 016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2 017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2 018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2 019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2 020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Povolenky v aukci v EU před backloadingem 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1 056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1 044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1 092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1 080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1 067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1 055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1 043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1 031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Backloading 900 mil. EUA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-400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Povolenky v aukci v EU po backloadingu 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</a:t>
                      </a:r>
                    </a:p>
                  </a:txBody>
                  <a:tcPr marL="6814" marR="6814" marT="6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744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892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1 080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1 067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1 055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1 343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1 631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Povolenky v aukci pro ČR  před backloadingem 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50,7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50,1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52,4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51,8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50,6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50,1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Povolenky v aukci pro ČR po backloadingu 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31,5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35,7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42,8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51,8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50,6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78,3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Povolenky v rámci derogací v ČR 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Povolenky v aukci pro ČR po derogacích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39,7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Povolenky v aukci pro ČR po backloadingu a derogacích</a:t>
                      </a:r>
                    </a:p>
                  </a:txBody>
                  <a:tcPr marL="6814" marR="6814" marT="6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</a:p>
                  </a:txBody>
                  <a:tcPr marL="6814" marR="6814" marT="68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23,6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39,7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60,7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78,3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395953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Výnosy z aukcí pro ČR – otázka 5 miliard EUR</a:t>
            </a:r>
            <a:endParaRPr lang="cs-CZ" sz="3200" b="1" dirty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Příjmy státního rozpočtu bez </a:t>
            </a:r>
            <a:r>
              <a:rPr lang="cs-CZ" sz="2400" dirty="0" err="1" smtClean="0">
                <a:latin typeface="Garamond" pitchFamily="18" charset="0"/>
              </a:rPr>
              <a:t>backloadingu</a:t>
            </a:r>
            <a:r>
              <a:rPr lang="cs-CZ" sz="2400" dirty="0" smtClean="0">
                <a:latin typeface="Garamond" pitchFamily="18" charset="0"/>
              </a:rPr>
              <a:t> a reformy mohou být pouze ve výši 600 mil. EUR</a:t>
            </a:r>
          </a:p>
          <a:p>
            <a:pPr marL="514350" indent="-514350"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Příjmy státního rozpočtu s </a:t>
            </a:r>
            <a:r>
              <a:rPr lang="cs-CZ" sz="2400" dirty="0" err="1" smtClean="0">
                <a:latin typeface="Garamond" pitchFamily="18" charset="0"/>
              </a:rPr>
              <a:t>backloadingem</a:t>
            </a:r>
            <a:r>
              <a:rPr lang="cs-CZ" sz="2400" dirty="0" smtClean="0">
                <a:latin typeface="Garamond" pitchFamily="18" charset="0"/>
              </a:rPr>
              <a:t> a reformou mohou být téměř 5 700 mil. EUR</a:t>
            </a:r>
          </a:p>
          <a:p>
            <a:pPr marL="514350" indent="-514350"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Pokud je cílem maximalizace příjmů státního rozpočtu, pak se musí reforma EU ETS posuzovat z dlouhodobého hlediska</a:t>
            </a:r>
            <a:endParaRPr lang="cs-CZ" sz="2400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11563" y="4149080"/>
          <a:ext cx="7992888" cy="1764462"/>
        </p:xfrm>
        <a:graphic>
          <a:graphicData uri="http://schemas.openxmlformats.org/drawingml/2006/table">
            <a:tbl>
              <a:tblPr/>
              <a:tblGrid>
                <a:gridCol w="3190488"/>
                <a:gridCol w="533600"/>
                <a:gridCol w="533600"/>
                <a:gridCol w="533600"/>
                <a:gridCol w="533600"/>
                <a:gridCol w="533600"/>
                <a:gridCol w="533600"/>
                <a:gridCol w="533600"/>
                <a:gridCol w="533600"/>
                <a:gridCol w="533600"/>
              </a:tblGrid>
              <a:tr h="36327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mil. EUR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2 013</a:t>
                      </a:r>
                    </a:p>
                  </a:txBody>
                  <a:tcPr marL="6359" marR="6359" marT="6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2 014</a:t>
                      </a:r>
                    </a:p>
                  </a:txBody>
                  <a:tcPr marL="6359" marR="6359" marT="6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2 015</a:t>
                      </a:r>
                    </a:p>
                  </a:txBody>
                  <a:tcPr marL="6359" marR="6359" marT="6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2 016</a:t>
                      </a:r>
                    </a:p>
                  </a:txBody>
                  <a:tcPr marL="6359" marR="6359" marT="6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2 017</a:t>
                      </a:r>
                    </a:p>
                  </a:txBody>
                  <a:tcPr marL="6359" marR="6359" marT="6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2 018</a:t>
                      </a:r>
                    </a:p>
                  </a:txBody>
                  <a:tcPr marL="6359" marR="6359" marT="6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2 019</a:t>
                      </a:r>
                    </a:p>
                  </a:txBody>
                  <a:tcPr marL="6359" marR="6359" marT="6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2 020</a:t>
                      </a:r>
                    </a:p>
                  </a:txBody>
                  <a:tcPr marL="6359" marR="6359" marT="6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2013-20</a:t>
                      </a:r>
                    </a:p>
                  </a:txBody>
                  <a:tcPr marL="6359" marR="6359" marT="63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Výnos bez backloadingu a reformy 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597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Výnos bez backloadingu a s reformou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859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990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4 100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Výnos s backloadingem a bez reformy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1 266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Výnos s backloadingem a reformou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794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859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1 212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1 566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5 655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9" marR="6359" marT="6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2276872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cs-CZ" sz="3200" b="1" dirty="0" smtClean="0">
                <a:latin typeface="Garamond" pitchFamily="18" charset="0"/>
              </a:rPr>
              <a:t>	Děkuji za pozornost</a:t>
            </a:r>
            <a:endParaRPr lang="cs-CZ" sz="3200" b="1" dirty="0" smtClean="0">
              <a:latin typeface="Garamond" pitchFamily="18" charset="0"/>
            </a:endParaRPr>
          </a:p>
          <a:p>
            <a:pPr marL="457200" indent="-457200" algn="ctr"/>
            <a:endParaRPr lang="cs-CZ" sz="3200" b="1" dirty="0" smtClean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395953"/>
            <a:ext cx="4673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Přehled témat</a:t>
            </a:r>
            <a:endParaRPr lang="cs-CZ" sz="3200" b="1" dirty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cs-CZ" sz="2400" b="1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Garamond" pitchFamily="18" charset="0"/>
              </a:rPr>
              <a:t>Dopad </a:t>
            </a:r>
            <a:r>
              <a:rPr lang="cs-CZ" sz="2400" b="1" dirty="0" err="1" smtClean="0">
                <a:latin typeface="Garamond" pitchFamily="18" charset="0"/>
              </a:rPr>
              <a:t>backloadingu</a:t>
            </a:r>
            <a:r>
              <a:rPr lang="cs-CZ" sz="2400" b="1" dirty="0" smtClean="0">
                <a:latin typeface="Garamond" pitchFamily="18" charset="0"/>
              </a:rPr>
              <a:t> na množství bezplatně přidělených povolenek v ČR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400" b="1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sz="2400" b="1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Garamond" pitchFamily="18" charset="0"/>
              </a:rPr>
              <a:t>Scénáře dopadu </a:t>
            </a:r>
            <a:r>
              <a:rPr lang="cs-CZ" sz="2400" b="1" dirty="0" err="1" smtClean="0">
                <a:latin typeface="Garamond" pitchFamily="18" charset="0"/>
              </a:rPr>
              <a:t>backloadingu</a:t>
            </a:r>
            <a:r>
              <a:rPr lang="cs-CZ" sz="2400" b="1" dirty="0" smtClean="0">
                <a:latin typeface="Garamond" pitchFamily="18" charset="0"/>
              </a:rPr>
              <a:t> na výnosy z aukcí v ČR</a:t>
            </a:r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220486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cs-CZ" sz="3200" b="1" dirty="0" smtClean="0">
                <a:latin typeface="Garamond" pitchFamily="18" charset="0"/>
              </a:rPr>
              <a:t>	Dopad </a:t>
            </a:r>
            <a:r>
              <a:rPr lang="cs-CZ" sz="3200" b="1" dirty="0" err="1" smtClean="0">
                <a:latin typeface="Garamond" pitchFamily="18" charset="0"/>
              </a:rPr>
              <a:t>backloadingu</a:t>
            </a:r>
            <a:r>
              <a:rPr lang="cs-CZ" sz="3200" b="1" dirty="0" smtClean="0">
                <a:latin typeface="Garamond" pitchFamily="18" charset="0"/>
              </a:rPr>
              <a:t> na </a:t>
            </a:r>
            <a:r>
              <a:rPr lang="cs-CZ" sz="3200" b="1" dirty="0" smtClean="0">
                <a:latin typeface="Garamond" pitchFamily="18" charset="0"/>
              </a:rPr>
              <a:t>množství bezplatně </a:t>
            </a:r>
            <a:r>
              <a:rPr lang="cs-CZ" sz="3200" b="1" dirty="0" smtClean="0">
                <a:latin typeface="Garamond" pitchFamily="18" charset="0"/>
              </a:rPr>
              <a:t>přidělených povolenek v ČR</a:t>
            </a: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395953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Cena povolenky ovlivňuje množství bezplatně přidělených povolenek</a:t>
            </a:r>
            <a:endParaRPr lang="cs-CZ" sz="3200" b="1" dirty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000"/>
              </a:spcAft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73 % povolenek v rámci čl. 10a směrnice 2003/87/ES je v ČR přidělováno ohroženým odvětvím</a:t>
            </a:r>
          </a:p>
          <a:p>
            <a:pPr marL="514350" indent="-514350">
              <a:spcAft>
                <a:spcPts val="1000"/>
              </a:spcAft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Ohrožená odvětví jsou definována</a:t>
            </a:r>
          </a:p>
          <a:p>
            <a:pPr marL="971550" lvl="1" indent="-514350">
              <a:spcAft>
                <a:spcPts val="1000"/>
              </a:spcAft>
              <a:buFont typeface="+mj-lt"/>
              <a:buAutoNum type="alphaLcParenR"/>
            </a:pPr>
            <a:r>
              <a:rPr lang="cs-CZ" sz="2000" dirty="0" smtClean="0">
                <a:latin typeface="Garamond" pitchFamily="18" charset="0"/>
              </a:rPr>
              <a:t>Přímé a nepřímé náklady jsou nejméně 5 % a zároveň je intenzita zahraničního obchodu nejméně 10 %, nebo</a:t>
            </a:r>
          </a:p>
          <a:p>
            <a:pPr marL="971550" lvl="1" indent="-514350">
              <a:spcAft>
                <a:spcPts val="1000"/>
              </a:spcAft>
              <a:buFont typeface="+mj-lt"/>
              <a:buAutoNum type="alphaLcParenR"/>
            </a:pPr>
            <a:r>
              <a:rPr lang="cs-CZ" sz="2000" dirty="0" smtClean="0">
                <a:latin typeface="Garamond" pitchFamily="18" charset="0"/>
              </a:rPr>
              <a:t>Přímé a nepřímé náklady jsou nejméně </a:t>
            </a:r>
            <a:r>
              <a:rPr lang="cs-CZ" sz="2000" dirty="0" smtClean="0">
                <a:latin typeface="Garamond" pitchFamily="18" charset="0"/>
              </a:rPr>
              <a:t>30 %, nebo</a:t>
            </a:r>
          </a:p>
          <a:p>
            <a:pPr marL="971550" lvl="1" indent="-514350">
              <a:spcAft>
                <a:spcPts val="1000"/>
              </a:spcAft>
              <a:buFont typeface="+mj-lt"/>
              <a:buAutoNum type="alphaLcParenR"/>
            </a:pPr>
            <a:r>
              <a:rPr lang="cs-CZ" sz="2000" dirty="0" smtClean="0">
                <a:latin typeface="Garamond" pitchFamily="18" charset="0"/>
              </a:rPr>
              <a:t>intenzita zahraničního obchodu nejméně </a:t>
            </a:r>
            <a:r>
              <a:rPr lang="cs-CZ" sz="2000" dirty="0" smtClean="0">
                <a:latin typeface="Garamond" pitchFamily="18" charset="0"/>
              </a:rPr>
              <a:t>30 %.</a:t>
            </a:r>
          </a:p>
          <a:p>
            <a:pPr marL="514350" indent="-514350">
              <a:spcAft>
                <a:spcPts val="1000"/>
              </a:spcAft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Náklady jsou počítány podle ceny povolenky 30 EUR</a:t>
            </a:r>
          </a:p>
          <a:p>
            <a:pPr marL="514350" indent="-514350">
              <a:spcAft>
                <a:spcPts val="1000"/>
              </a:spcAft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Platnost seznamu do 31. 12. 2014</a:t>
            </a:r>
            <a:endParaRPr lang="cs-CZ" sz="2400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395953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Situace při ceně povolenky 30 EUR</a:t>
            </a:r>
            <a:endParaRPr lang="cs-CZ" sz="3200" b="1" dirty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0" y="3501010"/>
          <a:ext cx="8136902" cy="2448268"/>
        </p:xfrm>
        <a:graphic>
          <a:graphicData uri="http://schemas.openxmlformats.org/drawingml/2006/table">
            <a:tbl>
              <a:tblPr/>
              <a:tblGrid>
                <a:gridCol w="2416902"/>
                <a:gridCol w="832488"/>
                <a:gridCol w="698216"/>
                <a:gridCol w="698216"/>
                <a:gridCol w="698216"/>
                <a:gridCol w="698216"/>
                <a:gridCol w="698216"/>
                <a:gridCol w="698216"/>
                <a:gridCol w="698216"/>
              </a:tblGrid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Alokace na sektor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Cement a vápno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3 635 755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3 635 529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3 635 077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3 634 850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3 634 625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3 634 399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3 634 174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Keramika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3 955 814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3 947 838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3 940 472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3 934 310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3 928 401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3 922 812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3 918 061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3 913 313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Sklo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715 533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709 577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703 648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697 726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691 803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685 881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679 951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674 030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Papír a buničina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404 832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402 696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400 603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398 561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396 566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394 616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392 710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390 874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Železo a ocel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10 153 575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10 146 855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10 140 540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10 134 643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10 129 154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10 124 611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10 120 919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10 117 234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Energetika a ostatní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7 441 050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6 575 760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5 774 452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5 056 711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4 426 657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3 865 816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3 353 890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2 868 121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zdarma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26 997 480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26 109 175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25 285 936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24 547 946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23 898 347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23 319 276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22 790 844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22 288 658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11560" y="1556792"/>
          <a:ext cx="4104457" cy="1728191"/>
        </p:xfrm>
        <a:graphic>
          <a:graphicData uri="http://schemas.openxmlformats.org/drawingml/2006/table">
            <a:tbl>
              <a:tblPr/>
              <a:tblGrid>
                <a:gridCol w="1354220"/>
                <a:gridCol w="869376"/>
                <a:gridCol w="1090899"/>
                <a:gridCol w="789962"/>
              </a:tblGrid>
              <a:tr h="25557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Sektor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5 % a 10 %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30 % nákladů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30 % E/I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Cement a vápno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Keramika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Sklo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Papír a buničina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Železo a ocel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395953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Situace při ceně povolenky 20 EUR</a:t>
            </a:r>
            <a:endParaRPr lang="cs-CZ" sz="3200" b="1" dirty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1556792"/>
          <a:ext cx="4104456" cy="1728191"/>
        </p:xfrm>
        <a:graphic>
          <a:graphicData uri="http://schemas.openxmlformats.org/drawingml/2006/table">
            <a:tbl>
              <a:tblPr/>
              <a:tblGrid>
                <a:gridCol w="1354220"/>
                <a:gridCol w="869376"/>
                <a:gridCol w="1090898"/>
                <a:gridCol w="789962"/>
              </a:tblGrid>
              <a:tr h="25557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Sektor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5 % a 10 %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30 % nákladů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30 % E/I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Cement a vápno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Keramika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Sklo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Papír a buničina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Železo a ocel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611558" y="3501008"/>
          <a:ext cx="8136903" cy="2448268"/>
        </p:xfrm>
        <a:graphic>
          <a:graphicData uri="http://schemas.openxmlformats.org/drawingml/2006/table">
            <a:tbl>
              <a:tblPr/>
              <a:tblGrid>
                <a:gridCol w="2416903"/>
                <a:gridCol w="832488"/>
                <a:gridCol w="698216"/>
                <a:gridCol w="698216"/>
                <a:gridCol w="698216"/>
                <a:gridCol w="698216"/>
                <a:gridCol w="698216"/>
                <a:gridCol w="698216"/>
                <a:gridCol w="698216"/>
              </a:tblGrid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Alokace na sektor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Cement a vápno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3 635 755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3 635 529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3 635 077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3 634 850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3 634 625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3 634 399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3 634 174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Keramika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3 955 814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3 947 838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3 940 472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3 934 310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3 928 401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3 922 812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3 918 061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3 913 313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Sklo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715 533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709 577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703 648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697 726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691 803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685 881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679 951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674 030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Papír a buničina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404 832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402 696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263 076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233 384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204 007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174 933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145 748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117 262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Železo a ocel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10 153 575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10 146 855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10 140 540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10 134 643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10 129 154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10 124 611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10 120 919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10 117 234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Energetika a ostatní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7 441 050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6 575 760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5 774 452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5 056 711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4 426 657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3 865 816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3 353 890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2 868 121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zdarma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26 997 480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26 109 175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25 148 409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24 382 769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23 705 788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23 099 593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22 543 882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22 015 046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395953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Situace při ceně povolenky 10 EUR</a:t>
            </a:r>
            <a:endParaRPr lang="cs-CZ" sz="3200" b="1" dirty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1556792"/>
          <a:ext cx="4119612" cy="1728191"/>
        </p:xfrm>
        <a:graphic>
          <a:graphicData uri="http://schemas.openxmlformats.org/drawingml/2006/table">
            <a:tbl>
              <a:tblPr/>
              <a:tblGrid>
                <a:gridCol w="1359220"/>
                <a:gridCol w="872586"/>
                <a:gridCol w="1094927"/>
                <a:gridCol w="792879"/>
              </a:tblGrid>
              <a:tr h="25557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Sektor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5 % a 10 %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30 % nákladů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30 % E/I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Cement a vápno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Keramika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Sklo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34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Papír a buničina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Železo a ocel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611563" y="3501008"/>
          <a:ext cx="8112220" cy="2448268"/>
        </p:xfrm>
        <a:graphic>
          <a:graphicData uri="http://schemas.openxmlformats.org/drawingml/2006/table">
            <a:tbl>
              <a:tblPr/>
              <a:tblGrid>
                <a:gridCol w="2409571"/>
                <a:gridCol w="829963"/>
                <a:gridCol w="696098"/>
                <a:gridCol w="696098"/>
                <a:gridCol w="696098"/>
                <a:gridCol w="696098"/>
                <a:gridCol w="696098"/>
                <a:gridCol w="696098"/>
                <a:gridCol w="696098"/>
              </a:tblGrid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Alokace na sektor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Cement a vápno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3 635 755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3 635 529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2 387 307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2 128 581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1 869 887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1 611 226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1 348 849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1 090 252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Keramika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690 920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453 727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404 579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355 430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306 282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256 422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207 274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3 955 814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3 947 838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2 587 712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2 303 802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2 020 899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1 738 979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1 454 126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1 173 994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Sklo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715 533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709 577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703 648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697 726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691 803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685 881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679 951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674 030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Papír a buničina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404 832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402 696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263 076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233 384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204 007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174 933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145 748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117 262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Železo a ocel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10 153 575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10 146 855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10 140 540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10 134 643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10 129 154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10 124 611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10 120 919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10 117 234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Energetika a ostatní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7 441 050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6 575 760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5 897 731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5 179 990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4 549 936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3 989 095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3 477 169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2 991 400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zdarma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26 997 480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26 109 175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22 433 741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21 082 705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19 821 115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18 631 006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17 483 184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16 371 446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395953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Garamond" pitchFamily="18" charset="0"/>
              </a:rPr>
              <a:t>Při ceně pod 10 EUR přijde český průmysl o 13,5 % povolenek</a:t>
            </a:r>
            <a:endParaRPr lang="cs-CZ" sz="3200" b="1" dirty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4780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000"/>
              </a:spcAft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Při ceně povolenky pod 10 EUR bude ohroženým sektorů přidělováno 48 % povolenek</a:t>
            </a:r>
          </a:p>
          <a:p>
            <a:pPr marL="514350" indent="-514350">
              <a:spcAft>
                <a:spcPts val="1000"/>
              </a:spcAft>
              <a:buFont typeface="+mj-lt"/>
              <a:buAutoNum type="romanLcPeriod"/>
            </a:pPr>
            <a:r>
              <a:rPr lang="cs-CZ" sz="2400" dirty="0" smtClean="0">
                <a:latin typeface="Garamond" pitchFamily="18" charset="0"/>
              </a:rPr>
              <a:t> Za celé III. obchodovací období tak český průmysl přijde o 26,3 mil. povolenek </a:t>
            </a:r>
            <a:endParaRPr lang="cs-CZ" sz="2400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1" y="3573015"/>
          <a:ext cx="8064896" cy="2304256"/>
        </p:xfrm>
        <a:graphic>
          <a:graphicData uri="http://schemas.openxmlformats.org/drawingml/2006/table">
            <a:tbl>
              <a:tblPr/>
              <a:tblGrid>
                <a:gridCol w="2395515"/>
                <a:gridCol w="825122"/>
                <a:gridCol w="692037"/>
                <a:gridCol w="692037"/>
                <a:gridCol w="692037"/>
                <a:gridCol w="692037"/>
                <a:gridCol w="692037"/>
                <a:gridCol w="692037"/>
                <a:gridCol w="692037"/>
              </a:tblGrid>
              <a:tr h="2987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Alokace podle variant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Varianta 30 EUR/EUA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26 997 480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26 109 175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25 285 936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24 547 946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23 898 347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23 319 276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22 790 844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22 288 658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Varianta 20 EUR/EUA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26 997 480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26 109 175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25 148 409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24 382 769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23 705 788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23 099 593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22 543 882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22 015 046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Rozdíl oproti výchozímu stavu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-137 527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-165 177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-192 559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-219 683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-246 962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-273 612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oproti výchozímu stavu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-1 235 520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Varianta 10 EUR/EUA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26 997 480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26 109 175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22 433 741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21 082 705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19 821 115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18 631 006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17 483 184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16 371 446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Rozdíl oproti výchozímu stavu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-2 852 195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-3 465 241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-4 077 232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-4 688 270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-5 307 660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-5 917 212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oproti výchozímu stavu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-26 307 810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:\SERVER VIRTUSE\VWM\MARKETING\DESIGN\znak\virtuse group logo 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4653" cy="854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9632" y="2276872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cs-CZ" sz="3200" b="1" dirty="0" smtClean="0">
                <a:latin typeface="Garamond" pitchFamily="18" charset="0"/>
              </a:rPr>
              <a:t>	</a:t>
            </a:r>
            <a:r>
              <a:rPr lang="cs-CZ" sz="3200" b="1" dirty="0" smtClean="0">
                <a:latin typeface="Garamond" pitchFamily="18" charset="0"/>
              </a:rPr>
              <a:t>Scénáře dopadu </a:t>
            </a:r>
            <a:r>
              <a:rPr lang="cs-CZ" sz="3200" b="1" dirty="0" err="1" smtClean="0">
                <a:latin typeface="Garamond" pitchFamily="18" charset="0"/>
              </a:rPr>
              <a:t>backloadingu</a:t>
            </a:r>
            <a:r>
              <a:rPr lang="cs-CZ" sz="3200" b="1" dirty="0" smtClean="0">
                <a:latin typeface="Garamond" pitchFamily="18" charset="0"/>
              </a:rPr>
              <a:t> na výnosy z aukcí v ČR</a:t>
            </a:r>
          </a:p>
          <a:p>
            <a:pPr marL="457200" indent="-457200" algn="ctr"/>
            <a:endParaRPr lang="cs-CZ" sz="3200" b="1" dirty="0" smtClean="0">
              <a:latin typeface="Garamond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39552" y="1484784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  <a:p>
            <a:endParaRPr lang="cs-CZ" sz="2400" b="1" dirty="0" smtClean="0">
              <a:latin typeface="Garamond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974259"/>
            <a:ext cx="1179899" cy="76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90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</Template>
  <TotalTime>160</TotalTime>
  <Words>1509</Words>
  <Application>Microsoft Office PowerPoint</Application>
  <PresentationFormat>Předvádění na obrazovce (4:3)</PresentationFormat>
  <Paragraphs>640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</dc:creator>
  <cp:lastModifiedBy>user</cp:lastModifiedBy>
  <cp:revision>35</cp:revision>
  <dcterms:created xsi:type="dcterms:W3CDTF">2012-11-28T02:10:09Z</dcterms:created>
  <dcterms:modified xsi:type="dcterms:W3CDTF">2012-11-28T21:24:08Z</dcterms:modified>
</cp:coreProperties>
</file>